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2" r:id="rId2"/>
    <p:sldId id="299" r:id="rId3"/>
    <p:sldId id="291" r:id="rId4"/>
    <p:sldId id="314" r:id="rId5"/>
    <p:sldId id="316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 User" initials="M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E86"/>
    <a:srgbClr val="008000"/>
    <a:srgbClr val="32842C"/>
    <a:srgbClr val="264E26"/>
    <a:srgbClr val="499549"/>
    <a:srgbClr val="CFC28D"/>
    <a:srgbClr val="D7BB13"/>
    <a:srgbClr val="775835"/>
    <a:srgbClr val="9999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0" y="1110"/>
      </p:cViewPr>
      <p:guideLst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953" cy="46069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375" y="0"/>
            <a:ext cx="3010953" cy="460690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27710960-1217-47BF-8349-A44A512D87B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238"/>
            <a:ext cx="3010953" cy="46069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375" y="8745238"/>
            <a:ext cx="3010953" cy="460690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34ABA851-C9E0-45F3-9563-EBDA774C9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3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BD295A54-DAB5-49E5-947B-1CEFE18648B1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3563"/>
            <a:ext cx="5557520" cy="4143375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7E9F42FD-DDA6-4D8C-8316-5C708D968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E26F6-33CD-442B-B513-D1B8D2EDD241}" type="slidenum">
              <a:rPr lang="en-US"/>
              <a:pPr/>
              <a:t>1</a:t>
            </a:fld>
            <a:endParaRPr lang="en-US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62581-8CE2-49C1-820E-9B8DFB5E7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4690" y="4373562"/>
            <a:ext cx="5557520" cy="43811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Deans and Department Heads include associate and assistant levels.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22% of tenure/tenure-track faculty are assistant professors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28% are associate</a:t>
            </a:r>
          </a:p>
          <a:p>
            <a:pPr>
              <a:buFont typeface="Arial"/>
              <a:buChar char="•"/>
            </a:pPr>
            <a:r>
              <a:rPr lang="en-US" dirty="0" smtClean="0"/>
              <a:t>   43% are professors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7% are deans or department heads.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Nearly 70% of Purdue's academic staff and faculty are tenured or on tenure-track.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Research faculty comprise 2% of the total of academic staff and faculty; clinical faculty comprise 3.9%; continuing and limited term lecturers comprise 10.5%.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College of Health and Human Sciences was formed administratively on July 1, 2010.  The new college brings together nine academic units including all programs from the College of Consumer &amp; Family Sciences; Health and Kinesiology, Psychological Sciences, and Speech, Language and Hearing Sciences from the College of Liberal Arts; and the Health Sciences and Nursing programs from the College of Pharmacy, Nursing and Health Sciences (renamed the College of Pharmacy).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Tenure Track Positions, other includes:  the Office of the Provost (7), Vice President for Research (2), Vice President for Student Affairs (5), Vice Provost for Engagement (1).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F42FD-DDA6-4D8C-8316-5C708D9687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F42FD-DDA6-4D8C-8316-5C708D9687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DC4-29B9-744C-A9F3-E0FC050829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BDFA4-3FAA-4444-A5B2-D45205ADD4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E7180A-570B-42D6-9C3D-EA92386B91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							Office of the Provost</a:t>
            </a: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862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8017113-9983-46B9-93C4-005D76B875E8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 descr="purdue-university-black-and-gol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4" y="6122894"/>
            <a:ext cx="1905000" cy="692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05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3345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4572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1255713"/>
            <a:ext cx="8728075" cy="3240087"/>
            <a:chOff x="144" y="791"/>
            <a:chExt cx="5498" cy="204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828"/>
              <a:ext cx="216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8507"/>
            <a:stretch>
              <a:fillRect/>
            </a:stretch>
          </p:blipFill>
          <p:spPr bwMode="auto">
            <a:xfrm>
              <a:off x="3024" y="791"/>
              <a:ext cx="2618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2759075"/>
            <a:ext cx="3962400" cy="204311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4965700"/>
            <a:ext cx="75438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45" y="164325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893F0E46-547B-E641-AA77-EDA851DD46D8}" type="datetime1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10969B1A-CB2A-294A-8295-102947EA8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1587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6" imgW="6190476" imgH="2076740" progId="">
                  <p:embed/>
                </p:oleObj>
              </mc:Choice>
              <mc:Fallback>
                <p:oleObj r:id="rId6" imgW="6190476" imgH="20767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							Office of the Provost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file:///\\itifs01\OIR_DEPT\Provost%20Office\Academic%20Leadership%20Forums\2010-11\January%202011\ALF_Faculty_Profile_Jan_11%20Working%20File.xlsx!Faculty%20Headcounts%20by%20College!R2C1:R19C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human_resources/b_48_prin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" y="3021116"/>
            <a:ext cx="4310743" cy="2827025"/>
          </a:xfrm>
        </p:spPr>
        <p:txBody>
          <a:bodyPr/>
          <a:lstStyle/>
          <a:p>
            <a:r>
              <a:rPr lang="en-US" sz="3600" b="1" dirty="0" smtClean="0"/>
              <a:t>Notes on Promotion and Tenure for</a:t>
            </a:r>
            <a:br>
              <a:rPr lang="en-US" sz="3600" b="1" dirty="0" smtClean="0"/>
            </a:br>
            <a:r>
              <a:rPr lang="en-US" sz="3600" b="1" dirty="0" smtClean="0"/>
              <a:t>New Faculty 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/>
              <a:t>				</a:t>
            </a:r>
            <a:endParaRPr lang="en-US" sz="2000" dirty="0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501063" y="5700713"/>
            <a:ext cx="642937" cy="2714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42888" y="2871788"/>
            <a:ext cx="4229100" cy="128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4850969" y="4788976"/>
            <a:ext cx="411364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Beverly Davenport Sypher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Vice Provost for Faculty Affairs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October 18,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65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COACHE: </a:t>
            </a:r>
            <a:r>
              <a:rPr lang="en-US" sz="2700" b="1" dirty="0" smtClean="0"/>
              <a:t>Collaborative on Academic Careers in         </a:t>
            </a:r>
            <a:br>
              <a:rPr lang="en-US" sz="2700" b="1" dirty="0" smtClean="0"/>
            </a:br>
            <a:r>
              <a:rPr lang="en-US" sz="2700" b="1" dirty="0" smtClean="0"/>
              <a:t>                           Higher Education </a:t>
            </a:r>
            <a:endParaRPr lang="en-US" sz="2700" b="1" dirty="0"/>
          </a:p>
        </p:txBody>
      </p:sp>
      <p:sp>
        <p:nvSpPr>
          <p:cNvPr id="5" name="Rectangle 4"/>
          <p:cNvSpPr/>
          <p:nvPr/>
        </p:nvSpPr>
        <p:spPr>
          <a:xfrm>
            <a:off x="404156" y="1828800"/>
            <a:ext cx="8342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The strongest predictor of pre-tenure faculty satisfaction and success is the clarity of the promotion and tenure process.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" y="155448"/>
            <a:ext cx="8229600" cy="12527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Some Suggestions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B1B24-9213-43AB-B8B9-6FBAF2C5A9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57199" y="1062778"/>
            <a:ext cx="801052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Understand process and requirements for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success very early on.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Seek advice and mentoring from technical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mentors as well as others.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You have 5 years (without any tenure clock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extensions) to showcase your excellence.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Quality and impact (not necessarily quantity)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are key.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Ask (demand) for feedback (preferably in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writing) at least once a year from head.</a:t>
            </a:r>
          </a:p>
          <a:p>
            <a:r>
              <a:rPr lang="en-US" sz="2800" b="1" dirty="0">
                <a:latin typeface="Corbel" pitchFamily="34" charset="0"/>
              </a:rPr>
              <a:t> </a:t>
            </a:r>
          </a:p>
          <a:p>
            <a:endParaRPr lang="en-US" sz="28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Faculty Career Progress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73EB7-F127-4D7D-A027-3D22690379A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1049525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b="1" dirty="0">
                <a:latin typeface="Corbel" pitchFamily="34" charset="0"/>
              </a:rPr>
              <a:t>  </a:t>
            </a:r>
            <a:r>
              <a:rPr lang="en-US" sz="3000" b="1" dirty="0">
                <a:latin typeface="Corbel" pitchFamily="34" charset="0"/>
              </a:rPr>
              <a:t>Assistant </a:t>
            </a:r>
            <a:r>
              <a:rPr lang="en-US" sz="3000" b="1" dirty="0" err="1">
                <a:latin typeface="Corbel" pitchFamily="34" charset="0"/>
              </a:rPr>
              <a:t>Professor..contract</a:t>
            </a:r>
            <a:r>
              <a:rPr lang="en-US" sz="3000" b="1" dirty="0">
                <a:latin typeface="Corbel" pitchFamily="34" charset="0"/>
              </a:rPr>
              <a:t> review in the 3</a:t>
            </a:r>
            <a:r>
              <a:rPr lang="en-US" sz="3000" b="1" baseline="30000" dirty="0">
                <a:latin typeface="Corbel" pitchFamily="34" charset="0"/>
              </a:rPr>
              <a:t>rd</a:t>
            </a:r>
            <a:r>
              <a:rPr lang="en-US" sz="3000" b="1" dirty="0">
                <a:latin typeface="Corbel" pitchFamily="34" charset="0"/>
              </a:rPr>
              <a:t> year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Mentoring and feedback are critical starting   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day one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Nomination to Associate Professor with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tenure no later than the beginning of the 6</a:t>
            </a:r>
            <a:r>
              <a:rPr lang="en-US" sz="3000" b="1" baseline="30000" dirty="0">
                <a:latin typeface="Corbel" pitchFamily="34" charset="0"/>
              </a:rPr>
              <a:t>th</a:t>
            </a:r>
            <a:r>
              <a:rPr lang="en-US" sz="3000" b="1" dirty="0">
                <a:latin typeface="Corbel" pitchFamily="34" charset="0"/>
              </a:rPr>
              <a:t>   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academic year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No time limit for nomination to Full 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Professor . . . typically within 5-6 years from 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promotion to  Associate Professor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Name/Distinguished Professor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Administrative or other paths</a:t>
            </a:r>
          </a:p>
          <a:p>
            <a:r>
              <a:rPr lang="en-US" sz="3000" b="1" dirty="0">
                <a:latin typeface="Corbe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972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Resources/Policies to Help with Climate and Success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9C915-7CA4-47E7-9C86-D3B3F22ED21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41791" y="1373496"/>
            <a:ext cx="84804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Ask about any mentoring practices and 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policies (e.g. formal mentoring in </a:t>
            </a:r>
            <a:r>
              <a:rPr lang="en-US" sz="3000" b="1" dirty="0" err="1">
                <a:latin typeface="Corbel" pitchFamily="34" charset="0"/>
              </a:rPr>
              <a:t>CoE</a:t>
            </a:r>
            <a:r>
              <a:rPr lang="en-US" sz="3000" b="1" dirty="0">
                <a:latin typeface="Corbel" pitchFamily="34" charset="0"/>
              </a:rPr>
              <a:t>)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3000" b="1" dirty="0">
              <a:latin typeface="Corbe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Tenure clock extension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3000" b="1" dirty="0">
              <a:latin typeface="Corbe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Purdue Teaching Academy</a:t>
            </a:r>
          </a:p>
          <a:p>
            <a:pPr>
              <a:buClr>
                <a:schemeClr val="accent1"/>
              </a:buClr>
            </a:pPr>
            <a:endParaRPr lang="en-US" sz="3000" b="1" dirty="0">
              <a:latin typeface="Corbe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Child care (including infant care) is available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3000" b="1" dirty="0">
              <a:latin typeface="Corbe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3000" b="1" dirty="0">
                <a:latin typeface="Corbel" pitchFamily="34" charset="0"/>
              </a:rPr>
              <a:t>  NSF-ADVANCE </a:t>
            </a:r>
            <a:r>
              <a:rPr lang="en-US" sz="3000" b="1" dirty="0" smtClean="0">
                <a:latin typeface="Corbel" pitchFamily="34" charset="0"/>
              </a:rPr>
              <a:t>FAST and </a:t>
            </a:r>
            <a:r>
              <a:rPr lang="en-US" sz="3000" b="1" dirty="0">
                <a:latin typeface="Corbel" pitchFamily="34" charset="0"/>
              </a:rPr>
              <a:t>other   </a:t>
            </a:r>
          </a:p>
          <a:p>
            <a:pPr>
              <a:buClr>
                <a:schemeClr val="accent1"/>
              </a:buClr>
            </a:pPr>
            <a:r>
              <a:rPr lang="en-US" sz="3000" b="1" dirty="0">
                <a:latin typeface="Corbel" pitchFamily="34" charset="0"/>
              </a:rPr>
              <a:t>    programs </a:t>
            </a:r>
          </a:p>
        </p:txBody>
      </p:sp>
    </p:spTree>
    <p:extLst>
      <p:ext uri="{BB962C8B-B14F-4D97-AF65-F5344CB8AC3E}">
        <p14:creationId xmlns:p14="http://schemas.microsoft.com/office/powerpoint/2010/main" val="37549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45" y="1615393"/>
            <a:ext cx="8229600" cy="4625609"/>
          </a:xfrm>
        </p:spPr>
        <p:txBody>
          <a:bodyPr rtlCol="0">
            <a:normAutofit fontScale="7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459" b="1" dirty="0" smtClean="0"/>
              <a:t>Ask about any other helpful practices and policies in your college (e.g. flexible Workload Policy in </a:t>
            </a:r>
            <a:r>
              <a:rPr lang="en-US" sz="3459" b="1" dirty="0" err="1" smtClean="0"/>
              <a:t>CoE</a:t>
            </a:r>
            <a:r>
              <a:rPr lang="en-US" sz="3459" b="1" dirty="0" smtClean="0"/>
              <a:t>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459" b="1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459" b="1" dirty="0" smtClean="0"/>
              <a:t>Ask about activities that may help you get involved  (e.g. Women’s Faculty Committees, Diversity Action Committees)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459" b="1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459" b="1" dirty="0" smtClean="0"/>
              <a:t>Diversity Education: ADVANCE is collaborating with Vice-Provost for Diversity and Inclusion to develop new educational programs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459" b="1" dirty="0" smtClean="0"/>
              <a:t>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14924-14F1-448A-BEEB-83EAC010073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010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Headcounts by College/School for Fall 2010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One </a:t>
            </a:r>
            <a:r>
              <a:rPr lang="en-US" sz="1000" i="1" dirty="0" smtClean="0"/>
              <a:t>instructor</a:t>
            </a:r>
            <a:r>
              <a:rPr lang="en-US" sz="1000" dirty="0" smtClean="0"/>
              <a:t> in EDUC included in total count.</a:t>
            </a:r>
          </a:p>
          <a:p>
            <a:r>
              <a:rPr lang="en-US" sz="1000" baseline="30000" dirty="0" smtClean="0"/>
              <a:t>2</a:t>
            </a:r>
            <a:r>
              <a:rPr lang="en-US" sz="1000" dirty="0" smtClean="0"/>
              <a:t>Includes associate and assistant deans and department heads.</a:t>
            </a:r>
            <a:endParaRPr lang="en-US" sz="1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0976" y="1002804"/>
          <a:ext cx="8658224" cy="417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Worksheet" r:id="rId4" imgW="5486400" imgH="2647859" progId="Excel.Sheet.8">
                  <p:link/>
                </p:oleObj>
              </mc:Choice>
              <mc:Fallback>
                <p:oleObj name="Worksheet" r:id="rId4" imgW="5486400" imgH="2647859" progId="Excel.Sheet.8">
                  <p:link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6" y="1002804"/>
                        <a:ext cx="8658224" cy="4178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427" y="1184556"/>
            <a:ext cx="6248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  22% are assistant professors</a:t>
            </a:r>
          </a:p>
          <a:p>
            <a:pPr marL="0" lvl="1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  28% are associate professors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/>
              <a:t>   43% are professors 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8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Purdue tenure-track faculty by rank</a:t>
            </a:r>
            <a:endParaRPr lang="en-US" sz="12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3124200" cy="2085810"/>
          </a:xfrm>
          <a:prstGeom prst="rect">
            <a:avLst/>
          </a:prstGeom>
        </p:spPr>
      </p:pic>
      <p:pic>
        <p:nvPicPr>
          <p:cNvPr id="11" name="Picture 10" descr="profes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352800"/>
            <a:ext cx="41148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3124200"/>
            <a:ext cx="31242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276600"/>
            <a:ext cx="31242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2743200"/>
            <a:ext cx="3276600" cy="373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Negishi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7674" y="2438401"/>
            <a:ext cx="2826326" cy="36575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Promotion and Tenure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3023" y="1139892"/>
            <a:ext cx="8229600" cy="46259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b="1" dirty="0" smtClean="0"/>
              <a:t>One of the strongest predictors of pre-tenure faculty satisfaction and success is understanding the promotion and tenure process. </a:t>
            </a:r>
          </a:p>
          <a:p>
            <a:endParaRPr lang="en-US" b="1" dirty="0" smtClean="0"/>
          </a:p>
          <a:p>
            <a:r>
              <a:rPr lang="en-US" b="1" dirty="0" smtClean="0"/>
              <a:t>At Purdue, the process is described in </a:t>
            </a:r>
          </a:p>
          <a:p>
            <a:pPr>
              <a:buNone/>
            </a:pPr>
            <a:r>
              <a:rPr lang="en-US" b="1" dirty="0" smtClean="0"/>
              <a:t>   Executive Memorandum B-48, Section II.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hlinkClick r:id="rId3"/>
              </a:rPr>
              <a:t>http://www.purdue.edu/policies/pages/human_resources/b_48_print.html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Tenure at Purdue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26474"/>
            <a:ext cx="9144000" cy="462597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To receive tenure, “a successful candidate should have a significant record of accomplishment as a faculty member and show promise of continued professional growth and recognition.”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Candidates are considered on “standards appropriate for the nominee’s discipline and the University’s criteria for promotion.”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Tenure at Purdue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495" y="1197613"/>
            <a:ext cx="8229600" cy="4625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“…to be considered for promotion, a faculty member should have demonstrated excellence and scholarly productivity in at least one of these areas.  Ordinarily, strength should be manifest in more than one of these areas.”</a:t>
            </a:r>
          </a:p>
          <a:p>
            <a:pPr>
              <a:buNone/>
            </a:pPr>
            <a:endParaRPr lang="en-US" b="1" dirty="0" smtClean="0"/>
          </a:p>
          <a:p>
            <a:pPr marL="508000" indent="3175">
              <a:buFont typeface="Wingdings" charset="2"/>
              <a:buChar char="q"/>
            </a:pPr>
            <a:r>
              <a:rPr lang="en-US" b="1" dirty="0" smtClean="0"/>
              <a:t>   Learning (teaching)</a:t>
            </a:r>
          </a:p>
          <a:p>
            <a:pPr marL="508000" indent="3175">
              <a:buFont typeface="Wingdings" charset="2"/>
              <a:buChar char="q"/>
            </a:pPr>
            <a:r>
              <a:rPr lang="en-US" b="1" dirty="0" smtClean="0"/>
              <a:t>   Engagement (service) </a:t>
            </a:r>
          </a:p>
          <a:p>
            <a:pPr marL="508000" indent="3175">
              <a:buFont typeface="Wingdings" charset="2"/>
              <a:buChar char="q"/>
            </a:pPr>
            <a:r>
              <a:rPr lang="en-US" b="1" dirty="0" smtClean="0"/>
              <a:t>   Discovery (research)  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Time to Tenure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496" y="1226474"/>
            <a:ext cx="8229600" cy="46259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Assistant Professors typically have a probationary period up to 6 years to earn promotion and tenure. </a:t>
            </a:r>
          </a:p>
          <a:p>
            <a:endParaRPr lang="en-US" b="1" dirty="0" smtClean="0"/>
          </a:p>
          <a:p>
            <a:r>
              <a:rPr lang="en-US" b="1" dirty="0" smtClean="0"/>
              <a:t>The 6</a:t>
            </a:r>
            <a:r>
              <a:rPr lang="en-US" b="1" baseline="30000" dirty="0" smtClean="0"/>
              <a:t>th</a:t>
            </a:r>
            <a:r>
              <a:rPr lang="en-US" b="1" dirty="0" smtClean="0"/>
              <a:t> year is called the “penultimate year.”  It is the last year in which one is eligible for tenure. </a:t>
            </a:r>
          </a:p>
          <a:p>
            <a:endParaRPr lang="en-US" b="1" dirty="0" smtClean="0"/>
          </a:p>
          <a:p>
            <a:r>
              <a:rPr lang="en-US" b="1" dirty="0" smtClean="0"/>
              <a:t>Entering associate professors have 3 years to work toward tenure. 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year is the penultimate year.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450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Tenure Clock Extensions: </a:t>
            </a:r>
            <a:br>
              <a:rPr lang="en-US" b="1" dirty="0" smtClean="0"/>
            </a:br>
            <a:r>
              <a:rPr lang="en-US" b="1" dirty="0" smtClean="0"/>
              <a:t>    </a:t>
            </a:r>
            <a:r>
              <a:rPr lang="en-US" sz="2400" i="1" dirty="0" smtClean="0"/>
              <a:t>When conditions and personal circumstances substantially interfere    </a:t>
            </a:r>
            <a:br>
              <a:rPr lang="en-US" sz="2400" i="1" dirty="0" smtClean="0"/>
            </a:br>
            <a:r>
              <a:rPr lang="en-US" sz="2400" i="1" dirty="0" smtClean="0"/>
              <a:t>       with progress toward achieving tenure. 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496" y="2049103"/>
            <a:ext cx="8229600" cy="426511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 one-year automatic approval will be granted for birth of a child and adoption, provided a Request for Tenure-Clock Extension form is submitted within one year of the occurrence and prior to the penultimate year.  This provision applies to either or both parents. 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b="1" dirty="0" smtClean="0"/>
              <a:t>Justifiable conditions for granting exclusions include, but are not necessarily restricted to, severe illness, disability, or care-giving of a family member.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9B1A-CB2A-294A-8295-102947EA80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9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Levels of Review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04156" y="873504"/>
            <a:ext cx="83429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b="1" dirty="0" smtClean="0"/>
              <a:t> Primary Committee: all full professors</a:t>
            </a:r>
          </a:p>
          <a:p>
            <a:r>
              <a:rPr lang="en-US" sz="2800" b="1" dirty="0" smtClean="0"/>
              <a:t>  and tenured associate professors </a:t>
            </a:r>
          </a:p>
          <a:p>
            <a:r>
              <a:rPr lang="en-US" sz="2800" b="1" dirty="0" smtClean="0"/>
              <a:t>  (Oct. and Nov.)</a:t>
            </a:r>
          </a:p>
          <a:p>
            <a:endParaRPr lang="en-US" sz="2800" b="1" dirty="0" smtClean="0"/>
          </a:p>
          <a:p>
            <a:pPr>
              <a:buFont typeface="Arial"/>
              <a:buChar char="•"/>
            </a:pPr>
            <a:r>
              <a:rPr lang="en-US" sz="2800" b="1" dirty="0" smtClean="0"/>
              <a:t> Area Committee: Dean, heads, some or all</a:t>
            </a:r>
          </a:p>
          <a:p>
            <a:r>
              <a:rPr lang="en-US" sz="2800" b="1" dirty="0" smtClean="0"/>
              <a:t>  full professors (Dec.)</a:t>
            </a:r>
          </a:p>
          <a:p>
            <a:endParaRPr lang="en-US" sz="2800" b="1" dirty="0" smtClean="0"/>
          </a:p>
          <a:p>
            <a:pPr>
              <a:buFont typeface="Arial"/>
              <a:buChar char="•"/>
            </a:pPr>
            <a:r>
              <a:rPr lang="en-US" sz="2800" b="1" dirty="0" smtClean="0"/>
              <a:t>University Committee: Provost, Deans,</a:t>
            </a:r>
          </a:p>
          <a:p>
            <a:r>
              <a:rPr lang="en-US" sz="2800" b="1" dirty="0" smtClean="0"/>
              <a:t>  and 7 faculty (February) </a:t>
            </a:r>
          </a:p>
          <a:p>
            <a:endParaRPr lang="en-US" sz="2800" b="1" dirty="0" smtClean="0"/>
          </a:p>
          <a:p>
            <a:pPr>
              <a:buFont typeface="Arial"/>
              <a:buChar char="•"/>
            </a:pPr>
            <a:r>
              <a:rPr lang="en-US" sz="2800" b="1" dirty="0" smtClean="0"/>
              <a:t> President and Board of Trustees approval</a:t>
            </a:r>
          </a:p>
          <a:p>
            <a:r>
              <a:rPr lang="en-US" sz="2800" b="1" dirty="0" smtClean="0"/>
              <a:t>  (April)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y of NFO 20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 of NFO 2011</Template>
  <TotalTime>26</TotalTime>
  <Words>924</Words>
  <Application>Microsoft Office PowerPoint</Application>
  <PresentationFormat>On-screen Show (4:3)</PresentationFormat>
  <Paragraphs>138</Paragraphs>
  <Slides>14</Slides>
  <Notes>10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Copy of NFO 2011</vt:lpstr>
      <vt:lpstr>\\itifs01\OIR_DEPT\Provost Office\Academic Leadership Forums\2010-11\January 2011\ALF_Faculty_Profile_Jan_11 Working File.xlsx!Faculty Headcounts by College!R2C1:R19C15</vt:lpstr>
      <vt:lpstr>Notes on Promotion and Tenure for New Faculty         </vt:lpstr>
      <vt:lpstr>PowerPoint Presentation</vt:lpstr>
      <vt:lpstr>PowerPoint Presentation</vt:lpstr>
      <vt:lpstr>Promotion and Tenure</vt:lpstr>
      <vt:lpstr>Tenure at Purdue</vt:lpstr>
      <vt:lpstr>Tenure at Purdue</vt:lpstr>
      <vt:lpstr>Time to Tenure</vt:lpstr>
      <vt:lpstr>   Tenure Clock Extensions:      When conditions and personal circumstances substantially interfere            with progress toward achieving tenure.   </vt:lpstr>
      <vt:lpstr>Levels of Review</vt:lpstr>
      <vt:lpstr>COACHE: Collaborative on Academic Careers in                                     Higher Education </vt:lpstr>
      <vt:lpstr>Some Suggestions</vt:lpstr>
      <vt:lpstr>Faculty Career Progress</vt:lpstr>
      <vt:lpstr>Resources/Policies to Help with Climate and Success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 Faculty Orientation</dc:title>
  <dc:creator>kokelley</dc:creator>
  <cp:lastModifiedBy>bclark3</cp:lastModifiedBy>
  <cp:revision>6</cp:revision>
  <dcterms:created xsi:type="dcterms:W3CDTF">2011-10-18T11:32:27Z</dcterms:created>
  <dcterms:modified xsi:type="dcterms:W3CDTF">2011-10-18T21:57:28Z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